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273" autoAdjust="0"/>
  </p:normalViewPr>
  <p:slideViewPr>
    <p:cSldViewPr>
      <p:cViewPr varScale="1">
        <p:scale>
          <a:sx n="63" d="100"/>
          <a:sy n="63" d="100"/>
        </p:scale>
        <p:origin x="159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4028CE-3AA3-4504-86DD-BBF4E397A35C}" type="datetimeFigureOut">
              <a:rPr lang="en-US" smtClean="0"/>
              <a:pPr/>
              <a:t>10/27/2020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1B94AC-3BFE-40E5-A5DD-3C67EBB592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Implementation of a team-based reward system in any organization enables the management to monitor and track employees' performances whose duties are based on teamwork. There are various positive aspects to consider before the implementation of the team reward system. The reward system and the performance management program serve as an effective retention tool. A team-based reward system serves to actively engage</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its employees. The employees' individual talent and skills are key in ensuring the organization's objectives are met. Through the team-based reward, the organization is able to identify the employees with a high level of engagement and those keen to retain their job levels. Through the reward system, the employees show their willingness to go the extra mile, resilience, and adaptively embrace the chance to be outstanding.</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B1B94AC-3BFE-40E5-A5DD-3C67EBB59218}"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reward system helps an organization keep the best talents contributing to the organizational growth and individual growth. The system also equips the employees and managers with the opportunities to arrange their work effectively at a convenient timing. The system also helps an organization to focus on its objectives and engage in activities towards achieving them. It also provides a platform that enables the management, and the employees analyze performance expectations. Furthermore, the reward system acts as a source of motivation for the employees, and they become guided by their desire to achieve the goals. The system also facilitates the identification and areas in the organization that needs improvement.</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B1B94AC-3BFE-40E5-A5DD-3C67EBB59218}"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For the adoption of a very efficient and effective rewarding system, I would ensure the performance evaluation process is frequently scheduled, as opposed to annually. This will ensure the success of the State of Georgia is a continuous daily process. I would need to review employ progress frequently in order to make necessary corrections and alterations in due time. I would also adopt suggestions concerning the performance of the employees and help the organization to avoid biases(</a:t>
            </a:r>
            <a:r>
              <a:rPr lang="en-US" sz="1200" dirty="0" err="1" smtClean="0">
                <a:latin typeface="Times New Roman" pitchFamily="18" charset="0"/>
                <a:cs typeface="Times New Roman" pitchFamily="18" charset="0"/>
              </a:rPr>
              <a:t>Taba</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2018).</a:t>
            </a:r>
            <a:r>
              <a:rPr lang="en-US" sz="1200" kern="1200" dirty="0" smtClean="0">
                <a:solidFill>
                  <a:schemeClr val="tx1"/>
                </a:solidFill>
                <a:latin typeface="Times New Roman" pitchFamily="18" charset="0"/>
                <a:ea typeface="+mn-ea"/>
                <a:cs typeface="Times New Roman" pitchFamily="18" charset="0"/>
              </a:rPr>
              <a:t> I would adopt the suggestions of external supervisors so as to provide the same opportunity for the employees. I would ensure that the individual's efforts are recognized and that the reward system encourages those who are still coping.</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B1B94AC-3BFE-40E5-A5DD-3C67EBB59218}"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From a legal perspective, there are provided standards that govern the employees' performance and quality. It is difficult to evaluate the work of the employees accurately. The employees may not meet the set standards and yet demand a reward, causing conflict. It is always important for employees to work according to revised and current standards(</a:t>
            </a:r>
            <a:r>
              <a:rPr lang="en-US" sz="1200" dirty="0" err="1" smtClean="0">
                <a:latin typeface="Times New Roman" pitchFamily="18" charset="0"/>
                <a:cs typeface="Times New Roman" pitchFamily="18" charset="0"/>
              </a:rPr>
              <a:t>Iftekhar</a:t>
            </a:r>
            <a:r>
              <a:rPr lang="en-US" sz="1200" baseline="0" dirty="0" smtClean="0">
                <a:latin typeface="Times New Roman" pitchFamily="18" charset="0"/>
                <a:cs typeface="Times New Roman" pitchFamily="18" charset="0"/>
              </a:rPr>
              <a:t> 2018)</a:t>
            </a:r>
            <a:r>
              <a:rPr lang="en-US" sz="1200" kern="1200" dirty="0" smtClean="0">
                <a:solidFill>
                  <a:schemeClr val="tx1"/>
                </a:solidFill>
                <a:latin typeface="Times New Roman" pitchFamily="18" charset="0"/>
                <a:ea typeface="+mn-ea"/>
                <a:cs typeface="Times New Roman" pitchFamily="18" charset="0"/>
              </a:rPr>
              <a:t>. Some of the employees in the organization might be unaware of their rights and responsibilities. This may encourage manipulations in the work environment and therefore alert the authorities for legal actions. Due to the organization's high number of employees, the organization might find it challenging to meet the reward amount</a:t>
            </a:r>
            <a:r>
              <a:rPr lang="en-US" sz="1200" b="1" kern="1200" dirty="0" smtClean="0">
                <a:solidFill>
                  <a:schemeClr val="tx1"/>
                </a:solidFill>
                <a:latin typeface="Times New Roman" pitchFamily="18" charset="0"/>
                <a:ea typeface="+mn-ea"/>
                <a:cs typeface="Times New Roman" pitchFamily="18" charset="0"/>
              </a:rPr>
              <a:t>.</a:t>
            </a:r>
            <a:endParaRPr lang="en-US" sz="1200" kern="1200" dirty="0" smtClean="0">
              <a:solidFill>
                <a:schemeClr val="tx1"/>
              </a:solidFill>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B1B94AC-3BFE-40E5-A5DD-3C67EBB59218}"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team based reward system would make some of the employees who may not meet the requirement for the reward feel unfairly treated. Not all the members in an organization meet the requirements therefore they are enumerated differently. The organization may find it difficult to value and evaluate the work of the employees leading to unfair remuneration discouraging </a:t>
            </a:r>
            <a:r>
              <a:rPr lang="en-US" sz="1200" kern="1200" dirty="0" smtClean="0">
                <a:solidFill>
                  <a:schemeClr val="tx1"/>
                </a:solidFill>
                <a:latin typeface="Times New Roman" pitchFamily="18" charset="0"/>
                <a:ea typeface="+mn-ea"/>
                <a:cs typeface="Times New Roman" pitchFamily="18" charset="0"/>
              </a:rPr>
              <a:t>some (</a:t>
            </a:r>
            <a:r>
              <a:rPr lang="en-US" sz="1200" dirty="0" err="1" smtClean="0">
                <a:latin typeface="Times New Roman" pitchFamily="18" charset="0"/>
                <a:cs typeface="Times New Roman" pitchFamily="18" charset="0"/>
              </a:rPr>
              <a:t>Gast</a:t>
            </a:r>
            <a:r>
              <a:rPr lang="en-US" sz="1200" baseline="0" dirty="0" smtClean="0">
                <a:latin typeface="Times New Roman" pitchFamily="18" charset="0"/>
                <a:cs typeface="Times New Roman" pitchFamily="18" charset="0"/>
              </a:rPr>
              <a:t> et al., </a:t>
            </a:r>
            <a:r>
              <a:rPr lang="en-US" sz="1200" dirty="0" smtClean="0">
                <a:latin typeface="Times New Roman" pitchFamily="18" charset="0"/>
                <a:cs typeface="Times New Roman" pitchFamily="18" charset="0"/>
              </a:rPr>
              <a:t>2017). </a:t>
            </a:r>
            <a:r>
              <a:rPr lang="en-US" sz="1200" kern="1200" dirty="0" smtClean="0">
                <a:solidFill>
                  <a:schemeClr val="tx1"/>
                </a:solidFill>
                <a:latin typeface="Times New Roman" pitchFamily="18" charset="0"/>
                <a:ea typeface="+mn-ea"/>
                <a:cs typeface="Times New Roman" pitchFamily="18" charset="0"/>
              </a:rPr>
              <a:t>The </a:t>
            </a:r>
            <a:r>
              <a:rPr lang="en-US" sz="1200" kern="1200" dirty="0" smtClean="0">
                <a:solidFill>
                  <a:schemeClr val="tx1"/>
                </a:solidFill>
                <a:latin typeface="Times New Roman" pitchFamily="18" charset="0"/>
                <a:ea typeface="+mn-ea"/>
                <a:cs typeface="Times New Roman" pitchFamily="18" charset="0"/>
              </a:rPr>
              <a:t>system requires additional professionals to evaluate the performance of the employees leading to increase of the wage bill. The nature of the work in the organization changes with time and it may change to a point whereby the team based reward system may not be applicable.</a:t>
            </a:r>
          </a:p>
          <a:p>
            <a:endParaRPr lang="en-US" dirty="0"/>
          </a:p>
        </p:txBody>
      </p:sp>
      <p:sp>
        <p:nvSpPr>
          <p:cNvPr id="4" name="Slide Number Placeholder 3"/>
          <p:cNvSpPr>
            <a:spLocks noGrp="1"/>
          </p:cNvSpPr>
          <p:nvPr>
            <p:ph type="sldNum" sz="quarter" idx="10"/>
          </p:nvPr>
        </p:nvSpPr>
        <p:spPr/>
        <p:txBody>
          <a:bodyPr/>
          <a:lstStyle/>
          <a:p>
            <a:fld id="{9B1B94AC-3BFE-40E5-A5DD-3C67EBB59218}"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A contingent pay plan consists of payments related to individual performance, contribution to the organization, individual's competence, and skills, or the general team performance. A common plan used is Individual Performance Related Pay, whereby the reward depends on the employees' personal efforts. A payment plan can also include increases in base pay or cash bonuses determined by the performance assessment ratings. Bonuses are rewarded for successful performance and are paid as lump sums in relation to the results obtained. Another pay plan involves incentive payments, which are linked to the achievement of set targets.</a:t>
            </a:r>
          </a:p>
          <a:p>
            <a:endParaRPr lang="en-US" dirty="0"/>
          </a:p>
        </p:txBody>
      </p:sp>
      <p:sp>
        <p:nvSpPr>
          <p:cNvPr id="4" name="Slide Number Placeholder 3"/>
          <p:cNvSpPr>
            <a:spLocks noGrp="1"/>
          </p:cNvSpPr>
          <p:nvPr>
            <p:ph type="sldNum" sz="quarter" idx="10"/>
          </p:nvPr>
        </p:nvSpPr>
        <p:spPr/>
        <p:txBody>
          <a:bodyPr/>
          <a:lstStyle/>
          <a:p>
            <a:fld id="{9B1B94AC-3BFE-40E5-A5DD-3C67EBB59218}"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Before considering the pay plan to use in the team-based reward system, I would recommend comparing a similar organization. A reward system can be set after the comparison in a way that competes with the competitors effectively. The wage bill should also be a key factor before setting the contingent pay plan. The employees should also compare with their counterparts, therefore identifying areas they might need to improve. I would recommend the setting of a low basic salary so as to encourage employees to work hard in order to get extra pay from the reward system</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B1B94AC-3BFE-40E5-A5DD-3C67EBB59218}"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Apart from the team-based reward system and payment issue, the State of Georgia should consider other labor related issues. The system alone does not meet the essential requirements for performance management. Performance management entails many activities apart from rewarding functions. The other labor activities are also very important for the team-based reward system(</a:t>
            </a:r>
            <a:r>
              <a:rPr lang="en-US" sz="1200" dirty="0" smtClean="0">
                <a:latin typeface="Times New Roman" pitchFamily="18" charset="0"/>
                <a:cs typeface="Times New Roman" pitchFamily="18" charset="0"/>
              </a:rPr>
              <a:t>Reilly &amp; McGourty</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1998).</a:t>
            </a:r>
            <a:r>
              <a:rPr lang="en-US" sz="1200" kern="1200" dirty="0" smtClean="0">
                <a:solidFill>
                  <a:schemeClr val="tx1"/>
                </a:solidFill>
                <a:latin typeface="Times New Roman" pitchFamily="18" charset="0"/>
                <a:ea typeface="+mn-ea"/>
                <a:cs typeface="Times New Roman" pitchFamily="18" charset="0"/>
              </a:rPr>
              <a:t> Other labor activities involve work planning processes and management of the labor. There are also an organization's expectations from the employees, which might not be achieved. Due to its large employee population, the State of Georgia department of human resources finds it challenging to monitor the employees' performance.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B1B94AC-3BFE-40E5-A5DD-3C67EBB59218}"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457200">
              <a:lnSpc>
                <a:spcPct val="110000"/>
              </a:lnSpc>
              <a:spcBef>
                <a:spcPts val="0"/>
              </a:spcBef>
              <a:buNone/>
            </a:pPr>
            <a:r>
              <a:rPr lang="en-US" sz="1200" kern="1200" dirty="0" smtClean="0">
                <a:solidFill>
                  <a:schemeClr val="tx1"/>
                </a:solidFill>
                <a:latin typeface="Times New Roman" pitchFamily="18" charset="0"/>
                <a:ea typeface="+mn-ea"/>
                <a:cs typeface="Times New Roman" pitchFamily="18" charset="0"/>
              </a:rPr>
              <a:t>The state of Georgia Department of Human Resources uses a very comprehensive management system for its employees. The system applies to all employees whose contracts involve use of performance evaluations. The system involves a manager and employee training before the application of the system. The managers and employees should be made aware of how the system works before using it. The system involves different phases that are implemented </a:t>
            </a:r>
            <a:r>
              <a:rPr lang="en-US" sz="1200" kern="1200" dirty="0" smtClean="0">
                <a:solidFill>
                  <a:schemeClr val="tx1"/>
                </a:solidFill>
                <a:latin typeface="Times New Roman" pitchFamily="18" charset="0"/>
                <a:ea typeface="+mn-ea"/>
                <a:cs typeface="Times New Roman" pitchFamily="18" charset="0"/>
              </a:rPr>
              <a:t>differently </a:t>
            </a:r>
            <a:r>
              <a:rPr lang="en-US" sz="1200"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Khan &amp; </a:t>
            </a:r>
            <a:r>
              <a:rPr lang="en-US" sz="1200" dirty="0" smtClean="0">
                <a:latin typeface="Times New Roman" pitchFamily="18" charset="0"/>
                <a:cs typeface="Times New Roman" pitchFamily="18" charset="0"/>
              </a:rPr>
              <a:t>Afzal,</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2016)</a:t>
            </a:r>
            <a:r>
              <a:rPr lang="en-US" sz="1200" kern="1200" dirty="0" smtClean="0">
                <a:solidFill>
                  <a:schemeClr val="tx1"/>
                </a:solidFill>
                <a:latin typeface="Times New Roman" pitchFamily="18" charset="0"/>
                <a:ea typeface="+mn-ea"/>
                <a:cs typeface="Times New Roman" pitchFamily="18" charset="0"/>
              </a:rPr>
              <a:t>. The system is centered on performance planning by identifying the job, individual's responsibilities, and performance expectations. It is the manager's responsibility to develop the plan by evaluating the employee's input and includes it in the performance plan. Another important feature in the system is performance coaching, which involves supervisory activity by the managers.</a:t>
            </a:r>
          </a:p>
          <a:p>
            <a:endParaRPr lang="en-US" dirty="0"/>
          </a:p>
        </p:txBody>
      </p:sp>
      <p:sp>
        <p:nvSpPr>
          <p:cNvPr id="4" name="Slide Number Placeholder 3"/>
          <p:cNvSpPr>
            <a:spLocks noGrp="1"/>
          </p:cNvSpPr>
          <p:nvPr>
            <p:ph type="sldNum" sz="quarter" idx="10"/>
          </p:nvPr>
        </p:nvSpPr>
        <p:spPr/>
        <p:txBody>
          <a:bodyPr/>
          <a:lstStyle/>
          <a:p>
            <a:fld id="{9B1B94AC-3BFE-40E5-A5DD-3C67EBB59218}"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1B94AC-3BFE-40E5-A5DD-3C67EBB59218}" type="slidenum">
              <a:rPr lang="en-US" smtClean="0"/>
              <a:pPr/>
              <a:t>11</a:t>
            </a:fld>
            <a:endParaRPr lang="en-US"/>
          </a:p>
        </p:txBody>
      </p:sp>
    </p:spTree>
    <p:extLst>
      <p:ext uri="{BB962C8B-B14F-4D97-AF65-F5344CB8AC3E}">
        <p14:creationId xmlns:p14="http://schemas.microsoft.com/office/powerpoint/2010/main" val="994914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3790455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2716621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52955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1387211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3330447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790369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201721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2295857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4072975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2049424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80BFACE-9BF8-45BC-9FEA-EFE1911A44E1}"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18132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710728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80BFACE-9BF8-45BC-9FEA-EFE1911A44E1}"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93670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797669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857311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C4A0DF-36E5-4CCA-96E3-2E79BA5E8824}" type="datetimeFigureOut">
              <a:rPr lang="en-US" smtClean="0"/>
              <a:pPr/>
              <a:t>10/27/2020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0BFACE-9BF8-45BC-9FEA-EFE1911A44E1}" type="slidenum">
              <a:rPr lang="en-US" smtClean="0"/>
              <a:pPr/>
              <a:t>‹#›</a:t>
            </a:fld>
            <a:endParaRPr lang="en-US"/>
          </a:p>
        </p:txBody>
      </p:sp>
    </p:spTree>
    <p:extLst>
      <p:ext uri="{BB962C8B-B14F-4D97-AF65-F5344CB8AC3E}">
        <p14:creationId xmlns:p14="http://schemas.microsoft.com/office/powerpoint/2010/main" val="2801251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DC4A0DF-36E5-4CCA-96E3-2E79BA5E8824}" type="datetimeFigureOut">
              <a:rPr lang="en-US" smtClean="0"/>
              <a:pPr/>
              <a:t>10/27/2020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880BFACE-9BF8-45BC-9FEA-EFE1911A44E1}" type="slidenum">
              <a:rPr lang="en-US" smtClean="0"/>
              <a:pPr/>
              <a:t>‹#›</a:t>
            </a:fld>
            <a:endParaRPr lang="en-US"/>
          </a:p>
        </p:txBody>
      </p:sp>
    </p:spTree>
    <p:extLst>
      <p:ext uri="{BB962C8B-B14F-4D97-AF65-F5344CB8AC3E}">
        <p14:creationId xmlns:p14="http://schemas.microsoft.com/office/powerpoint/2010/main" val="3796668637"/>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752599"/>
            <a:ext cx="6400800" cy="3886200"/>
          </a:xfrm>
        </p:spPr>
        <p:txBody>
          <a:bodyPr>
            <a:normAutofit/>
          </a:bodyPr>
          <a:lstStyle/>
          <a:p>
            <a:pPr algn="ctr"/>
            <a:r>
              <a:rPr lang="en-US" sz="2800" b="1" dirty="0">
                <a:solidFill>
                  <a:schemeClr val="tx1"/>
                </a:solidFill>
                <a:latin typeface="Times New Roman" panose="02020603050405020304" pitchFamily="18" charset="0"/>
                <a:cs typeface="Times New Roman" pitchFamily="18" charset="0"/>
              </a:rPr>
              <a:t>Team-Based Rewards Review</a:t>
            </a:r>
            <a:r>
              <a:rPr lang="en-US" sz="2800" dirty="0">
                <a:solidFill>
                  <a:schemeClr val="tx1"/>
                </a:solidFill>
                <a:latin typeface="Times New Roman" panose="02020603050405020304" pitchFamily="18" charset="0"/>
                <a:cs typeface="Times New Roman" panose="02020603050405020304" pitchFamily="18" charset="0"/>
              </a:rPr>
              <a:t/>
            </a:r>
            <a:br>
              <a:rPr lang="en-US" sz="2800" dirty="0">
                <a:solidFill>
                  <a:schemeClr val="tx1"/>
                </a:solidFill>
                <a:latin typeface="Times New Roman" panose="02020603050405020304" pitchFamily="18" charset="0"/>
                <a:cs typeface="Times New Roman" panose="02020603050405020304" pitchFamily="18" charset="0"/>
              </a:rPr>
            </a:br>
            <a:r>
              <a:rPr lang="en-US" sz="2800" dirty="0" smtClean="0">
                <a:solidFill>
                  <a:schemeClr val="tx1"/>
                </a:solidFill>
                <a:latin typeface="Times New Roman" pitchFamily="18" charset="0"/>
                <a:cs typeface="Times New Roman" pitchFamily="18" charset="0"/>
              </a:rPr>
              <a:t>Name</a:t>
            </a:r>
            <a:endParaRPr lang="en-US" sz="2800" dirty="0" smtClean="0">
              <a:solidFill>
                <a:schemeClr val="tx1"/>
              </a:solidFill>
              <a:latin typeface="Times New Roman" pitchFamily="18" charset="0"/>
              <a:cs typeface="Times New Roman" pitchFamily="18" charset="0"/>
            </a:endParaRPr>
          </a:p>
          <a:p>
            <a:pPr algn="ctr"/>
            <a:r>
              <a:rPr lang="en-US" sz="2800" dirty="0" smtClean="0">
                <a:solidFill>
                  <a:schemeClr val="tx1"/>
                </a:solidFill>
                <a:latin typeface="Times New Roman" pitchFamily="18" charset="0"/>
                <a:cs typeface="Times New Roman" pitchFamily="18" charset="0"/>
              </a:rPr>
              <a:t>Institution</a:t>
            </a:r>
          </a:p>
          <a:p>
            <a:pPr algn="ctr"/>
            <a:r>
              <a:rPr lang="en-US" sz="2800" dirty="0" smtClean="0">
                <a:solidFill>
                  <a:schemeClr val="tx1"/>
                </a:solidFill>
                <a:latin typeface="Times New Roman" pitchFamily="18" charset="0"/>
                <a:cs typeface="Times New Roman" pitchFamily="18" charset="0"/>
              </a:rPr>
              <a:t>Date</a:t>
            </a:r>
            <a:endParaRPr lang="en-US" sz="2800"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Times New Roman" pitchFamily="18" charset="0"/>
                <a:cs typeface="Times New Roman" pitchFamily="18" charset="0"/>
              </a:rPr>
              <a:t>Introduction</a:t>
            </a:r>
            <a:r>
              <a:rPr lang="en-US" dirty="0"/>
              <a:t/>
            </a:r>
            <a:br>
              <a:rPr lang="en-US" dirty="0"/>
            </a:br>
            <a:endParaRPr lang="en-US" dirty="0"/>
          </a:p>
        </p:txBody>
      </p:sp>
      <p:sp>
        <p:nvSpPr>
          <p:cNvPr id="3" name="Content Placeholder 2"/>
          <p:cNvSpPr>
            <a:spLocks noGrp="1"/>
          </p:cNvSpPr>
          <p:nvPr>
            <p:ph idx="1"/>
          </p:nvPr>
        </p:nvSpPr>
        <p:spPr/>
        <p:txBody>
          <a:bodyPr/>
          <a:lstStyle/>
          <a:p>
            <a:r>
              <a:rPr lang="en-US" sz="2000" dirty="0" smtClean="0">
                <a:latin typeface="Times New Roman" pitchFamily="18" charset="0"/>
                <a:cs typeface="Times New Roman" pitchFamily="18" charset="0"/>
              </a:rPr>
              <a:t>Team-based reward system helps in monitoring employees’ performances.</a:t>
            </a:r>
          </a:p>
          <a:p>
            <a:r>
              <a:rPr lang="en-US" sz="2000" dirty="0" smtClean="0">
                <a:latin typeface="Times New Roman" pitchFamily="18" charset="0"/>
                <a:cs typeface="Times New Roman" pitchFamily="18" charset="0"/>
              </a:rPr>
              <a:t>Through the reward system, the employees are actively engaged</a:t>
            </a:r>
          </a:p>
          <a:p>
            <a:r>
              <a:rPr lang="en-US" sz="2000" dirty="0" smtClean="0">
                <a:latin typeface="Times New Roman" pitchFamily="18" charset="0"/>
                <a:cs typeface="Times New Roman" pitchFamily="18" charset="0"/>
              </a:rPr>
              <a:t>The system appreciates the commitment of the workers.</a:t>
            </a:r>
          </a:p>
          <a:p>
            <a:endParaRPr lang="en-US" dirty="0"/>
          </a:p>
        </p:txBody>
      </p:sp>
      <p:pic>
        <p:nvPicPr>
          <p:cNvPr id="4" name="Picture 3"/>
          <p:cNvPicPr>
            <a:picLocks noChangeAspect="1"/>
          </p:cNvPicPr>
          <p:nvPr/>
        </p:nvPicPr>
        <p:blipFill>
          <a:blip r:embed="rId3"/>
          <a:stretch>
            <a:fillRect/>
          </a:stretch>
        </p:blipFill>
        <p:spPr>
          <a:xfrm>
            <a:off x="2895600" y="4030724"/>
            <a:ext cx="5105400" cy="22069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8600"/>
            <a:ext cx="7239000" cy="1295400"/>
          </a:xfrm>
        </p:spPr>
        <p:txBody>
          <a:bodyPr>
            <a:noAutofit/>
          </a:bodyPr>
          <a:lstStyle/>
          <a:p>
            <a:pPr algn="ctr"/>
            <a:r>
              <a:rPr lang="en-US" sz="2800" b="1" dirty="0">
                <a:latin typeface="Times New Roman" pitchFamily="18" charset="0"/>
                <a:cs typeface="Times New Roman" pitchFamily="18" charset="0"/>
              </a:rPr>
              <a:t>Importance of applying </a:t>
            </a:r>
            <a:r>
              <a:rPr lang="en-US" sz="2800" b="1" dirty="0" smtClean="0">
                <a:latin typeface="Times New Roman" pitchFamily="18" charset="0"/>
                <a:cs typeface="Times New Roman" pitchFamily="18" charset="0"/>
              </a:rPr>
              <a:t>Team-based </a:t>
            </a:r>
            <a:r>
              <a:rPr lang="en-US" sz="2800" b="1" dirty="0">
                <a:latin typeface="Times New Roman" pitchFamily="18" charset="0"/>
                <a:cs typeface="Times New Roman" pitchFamily="18" charset="0"/>
              </a:rPr>
              <a:t>R</a:t>
            </a:r>
            <a:r>
              <a:rPr lang="en-US" sz="2800" b="1" dirty="0" smtClean="0">
                <a:latin typeface="Times New Roman" pitchFamily="18" charset="0"/>
                <a:cs typeface="Times New Roman" pitchFamily="18" charset="0"/>
              </a:rPr>
              <a:t>eward </a:t>
            </a:r>
            <a:r>
              <a:rPr lang="en-US" sz="2800" b="1" dirty="0">
                <a:latin typeface="Times New Roman" pitchFamily="18" charset="0"/>
                <a:cs typeface="Times New Roman" pitchFamily="18" charset="0"/>
              </a:rPr>
              <a:t>system</a:t>
            </a:r>
            <a:r>
              <a:rPr lang="en-US" sz="2800" dirty="0"/>
              <a:t/>
            </a:r>
            <a:br>
              <a:rPr lang="en-US" sz="2800" dirty="0"/>
            </a:br>
            <a:endParaRPr lang="en-US" sz="2800" dirty="0"/>
          </a:p>
        </p:txBody>
      </p:sp>
      <p:sp>
        <p:nvSpPr>
          <p:cNvPr id="3" name="Content Placeholder 2"/>
          <p:cNvSpPr>
            <a:spLocks noGrp="1"/>
          </p:cNvSpPr>
          <p:nvPr>
            <p:ph idx="1"/>
          </p:nvPr>
        </p:nvSpPr>
        <p:spPr>
          <a:xfrm>
            <a:off x="685800" y="2133600"/>
            <a:ext cx="8229600" cy="3992563"/>
          </a:xfrm>
        </p:spPr>
        <p:txBody>
          <a:bodyPr>
            <a:normAutofit/>
          </a:bodyPr>
          <a:lstStyle/>
          <a:p>
            <a:r>
              <a:rPr lang="en-US" sz="2000" dirty="0" smtClean="0">
                <a:latin typeface="Times New Roman" pitchFamily="18" charset="0"/>
                <a:cs typeface="Times New Roman" pitchFamily="18" charset="0"/>
              </a:rPr>
              <a:t>The Team-based Reward system helps the state of Georgia to keep the best employees in the organization.</a:t>
            </a:r>
          </a:p>
          <a:p>
            <a:r>
              <a:rPr lang="en-US" sz="2000" dirty="0" smtClean="0">
                <a:latin typeface="Times New Roman" pitchFamily="18" charset="0"/>
                <a:cs typeface="Times New Roman" pitchFamily="18" charset="0"/>
              </a:rPr>
              <a:t>The system contributes towards the achievement of organization’s objectives</a:t>
            </a:r>
            <a:r>
              <a:rPr lang="en-US" sz="2000" dirty="0" smtClean="0"/>
              <a:t>.</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04800"/>
            <a:ext cx="7315200" cy="1143000"/>
          </a:xfrm>
        </p:spPr>
        <p:txBody>
          <a:bodyPr>
            <a:noAutofit/>
          </a:bodyPr>
          <a:lstStyle/>
          <a:p>
            <a:r>
              <a:rPr lang="en-US" sz="2800" b="1" dirty="0" smtClean="0">
                <a:latin typeface="Times New Roman" panose="02020603050405020304" pitchFamily="18" charset="0"/>
                <a:cs typeface="Times New Roman" pitchFamily="18" charset="0"/>
              </a:rPr>
              <a:t>How would I revise the Georgia’s system to include team-based rewards</a:t>
            </a:r>
            <a:r>
              <a:rPr lang="en-US" sz="2800" dirty="0" smtClean="0">
                <a:latin typeface="Times New Roman" pitchFamily="18" charset="0"/>
                <a:cs typeface="Times New Roman" pitchFamily="18" charset="0"/>
              </a:rPr>
              <a:t>?</a:t>
            </a:r>
            <a:br>
              <a:rPr lang="en-US" sz="2800" dirty="0" smtClean="0">
                <a:latin typeface="Times New Roman" pitchFamily="18" charset="0"/>
                <a:cs typeface="Times New Roman"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08304" y="1676400"/>
            <a:ext cx="8229600" cy="4114800"/>
          </a:xfrm>
        </p:spPr>
        <p:txBody>
          <a:bodyPr>
            <a:normAutofit/>
          </a:bodyPr>
          <a:lstStyle/>
          <a:p>
            <a:r>
              <a:rPr lang="en-US" sz="2000" dirty="0" smtClean="0">
                <a:latin typeface="Times New Roman" pitchFamily="18" charset="0"/>
                <a:cs typeface="Times New Roman" pitchFamily="18" charset="0"/>
              </a:rPr>
              <a:t>Ensuring performance evaluation process</a:t>
            </a:r>
          </a:p>
          <a:p>
            <a:r>
              <a:rPr lang="en-US" sz="2000" dirty="0" smtClean="0">
                <a:latin typeface="Times New Roman" pitchFamily="18" charset="0"/>
                <a:cs typeface="Times New Roman" pitchFamily="18" charset="0"/>
              </a:rPr>
              <a:t>I would constantly review performance </a:t>
            </a:r>
            <a:r>
              <a:rPr lang="en-US" sz="2000" dirty="0" smtClean="0">
                <a:latin typeface="Times New Roman" pitchFamily="18" charset="0"/>
                <a:cs typeface="Times New Roman" pitchFamily="18" charset="0"/>
              </a:rPr>
              <a:t>process</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system can be revised by doing comparison with other similar </a:t>
            </a:r>
            <a:r>
              <a:rPr lang="en-US" sz="2000" dirty="0" smtClean="0">
                <a:latin typeface="Times New Roman" pitchFamily="18" charset="0"/>
                <a:cs typeface="Times New Roman" pitchFamily="18" charset="0"/>
              </a:rPr>
              <a:t>organizations</a:t>
            </a:r>
          </a:p>
          <a:p>
            <a:pPr marL="0" indent="0">
              <a:buNone/>
            </a:pPr>
            <a:endParaRPr lang="en-US" sz="2000" dirty="0" smtClean="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3323774"/>
            <a:ext cx="5791200" cy="269602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pPr algn="ctr"/>
            <a:r>
              <a:rPr lang="en-US" sz="2800" b="1" dirty="0" smtClean="0">
                <a:latin typeface="Times New Roman" pitchFamily="18" charset="0"/>
                <a:cs typeface="Times New Roman" pitchFamily="18" charset="0"/>
              </a:rPr>
              <a:t>Anticipated challenges in including team based reward component</a:t>
            </a:r>
            <a:r>
              <a:rPr lang="en-US" dirty="0" smtClean="0"/>
              <a:t/>
            </a:r>
            <a:br>
              <a:rPr lang="en-US" dirty="0" smtClean="0"/>
            </a:br>
            <a:endParaRPr lang="en-US" dirty="0"/>
          </a:p>
        </p:txBody>
      </p:sp>
      <p:sp>
        <p:nvSpPr>
          <p:cNvPr id="3" name="Content Placeholder 2"/>
          <p:cNvSpPr>
            <a:spLocks noGrp="1"/>
          </p:cNvSpPr>
          <p:nvPr>
            <p:ph idx="1"/>
          </p:nvPr>
        </p:nvSpPr>
        <p:spPr>
          <a:xfrm>
            <a:off x="457200" y="1905000"/>
            <a:ext cx="8229600" cy="3124200"/>
          </a:xfrm>
        </p:spPr>
        <p:txBody>
          <a:bodyPr>
            <a:normAutofit/>
          </a:bodyPr>
          <a:lstStyle/>
          <a:p>
            <a:r>
              <a:rPr lang="en-US" sz="2000" dirty="0" smtClean="0">
                <a:latin typeface="Times New Roman" pitchFamily="18" charset="0"/>
                <a:cs typeface="Times New Roman" pitchFamily="18" charset="0"/>
              </a:rPr>
              <a:t>There is possibility of legal restrictions on quality </a:t>
            </a:r>
            <a:r>
              <a:rPr lang="en-US" sz="2000" dirty="0" smtClean="0">
                <a:latin typeface="Times New Roman" pitchFamily="18" charset="0"/>
                <a:cs typeface="Times New Roman" pitchFamily="18" charset="0"/>
              </a:rPr>
              <a:t>performance</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Conflicts might arise as a result of violation and manipulation of the work </a:t>
            </a:r>
            <a:r>
              <a:rPr lang="en-US" sz="2000" dirty="0" smtClean="0">
                <a:latin typeface="Times New Roman" pitchFamily="18" charset="0"/>
                <a:cs typeface="Times New Roman" pitchFamily="18" charset="0"/>
              </a:rPr>
              <a:t>environment</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Challenges in implementing of the </a:t>
            </a:r>
            <a:r>
              <a:rPr lang="en-US" sz="2000" dirty="0" smtClean="0">
                <a:latin typeface="Times New Roman" pitchFamily="18" charset="0"/>
                <a:cs typeface="Times New Roman" pitchFamily="18" charset="0"/>
              </a:rPr>
              <a:t>rewards</a:t>
            </a:r>
            <a:endParaRPr lang="en-US" sz="2000" dirty="0">
              <a:latin typeface="Times New Roman" pitchFamily="18" charset="0"/>
              <a:cs typeface="Times New Roman" pitchFamily="18" charset="0"/>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3546446"/>
            <a:ext cx="3962400" cy="256063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052290"/>
          </a:xfrm>
        </p:spPr>
        <p:txBody>
          <a:bodyPr>
            <a:normAutofit fontScale="90000"/>
          </a:bodyPr>
          <a:lstStyle/>
          <a:p>
            <a:r>
              <a:rPr lang="en-US" sz="2800" b="1" dirty="0" smtClean="0">
                <a:latin typeface="Times New Roman" pitchFamily="18" charset="0"/>
                <a:cs typeface="Times New Roman" pitchFamily="18" charset="0"/>
              </a:rPr>
              <a:t>Continuation…</a:t>
            </a:r>
            <a:r>
              <a:rPr lang="en-US" dirty="0" smtClean="0"/>
              <a:t/>
            </a:r>
            <a:br>
              <a:rPr lang="en-US" dirty="0" smtClean="0"/>
            </a:br>
            <a:endParaRPr lang="en-US" dirty="0"/>
          </a:p>
        </p:txBody>
      </p:sp>
      <p:sp>
        <p:nvSpPr>
          <p:cNvPr id="3" name="Content Placeholder 2"/>
          <p:cNvSpPr>
            <a:spLocks noGrp="1"/>
          </p:cNvSpPr>
          <p:nvPr>
            <p:ph idx="1"/>
          </p:nvPr>
        </p:nvSpPr>
        <p:spPr>
          <a:xfrm>
            <a:off x="1371600" y="1828800"/>
            <a:ext cx="6577584" cy="3734950"/>
          </a:xfrm>
        </p:spPr>
        <p:txBody>
          <a:bodyPr>
            <a:normAutofit/>
          </a:bodyPr>
          <a:lstStyle/>
          <a:p>
            <a:r>
              <a:rPr lang="en-US" sz="2000" dirty="0" smtClean="0">
                <a:latin typeface="Times New Roman" pitchFamily="18" charset="0"/>
                <a:cs typeface="Times New Roman" pitchFamily="18" charset="0"/>
              </a:rPr>
              <a:t>The system promotes inequality in </a:t>
            </a:r>
            <a:r>
              <a:rPr lang="en-US" sz="2000" dirty="0" smtClean="0">
                <a:latin typeface="Times New Roman" pitchFamily="18" charset="0"/>
                <a:cs typeface="Times New Roman" pitchFamily="18" charset="0"/>
              </a:rPr>
              <a:t>remuneration </a:t>
            </a:r>
            <a:r>
              <a:rPr lang="en-US" sz="2000" dirty="0">
                <a:solidFill>
                  <a:schemeClr val="tx1"/>
                </a:solidFill>
                <a:latin typeface="Times New Roman" pitchFamily="18" charset="0"/>
                <a:cs typeface="Times New Roman" pitchFamily="18" charset="0"/>
              </a:rPr>
              <a:t>(</a:t>
            </a:r>
            <a:r>
              <a:rPr lang="en-US" sz="2000" dirty="0" err="1">
                <a:latin typeface="Times New Roman" pitchFamily="18" charset="0"/>
                <a:cs typeface="Times New Roman" pitchFamily="18" charset="0"/>
              </a:rPr>
              <a:t>Gast</a:t>
            </a:r>
            <a:r>
              <a:rPr lang="en-US" sz="2000" dirty="0">
                <a:latin typeface="Times New Roman" pitchFamily="18" charset="0"/>
                <a:cs typeface="Times New Roman" pitchFamily="18" charset="0"/>
              </a:rPr>
              <a:t> et al., 2017)</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system requires additional human resource to </a:t>
            </a:r>
            <a:r>
              <a:rPr lang="en-US" sz="2000" dirty="0" smtClean="0">
                <a:latin typeface="Times New Roman" pitchFamily="18" charset="0"/>
                <a:cs typeface="Times New Roman" pitchFamily="18" charset="0"/>
              </a:rPr>
              <a:t>manage</a:t>
            </a:r>
            <a:endParaRPr lang="en-US" sz="20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6324600" cy="1096962"/>
          </a:xfrm>
        </p:spPr>
        <p:txBody>
          <a:bodyPr>
            <a:normAutofit/>
          </a:bodyPr>
          <a:lstStyle/>
          <a:p>
            <a:pPr algn="ctr"/>
            <a:r>
              <a:rPr lang="en-US" sz="2800" b="1" dirty="0" smtClean="0">
                <a:latin typeface="Times New Roman" pitchFamily="18" charset="0"/>
                <a:cs typeface="Times New Roman" pitchFamily="18" charset="0"/>
              </a:rPr>
              <a:t>Effectiveness of the contingent pay plan</a:t>
            </a:r>
            <a:r>
              <a:rPr lang="en-US" sz="2800" dirty="0" smtClean="0"/>
              <a:t/>
            </a:r>
            <a:br>
              <a:rPr lang="en-US" sz="2800" dirty="0" smtClean="0"/>
            </a:br>
            <a:endParaRPr lang="en-US" sz="2800" dirty="0"/>
          </a:p>
        </p:txBody>
      </p:sp>
      <p:sp>
        <p:nvSpPr>
          <p:cNvPr id="3" name="Content Placeholder 2"/>
          <p:cNvSpPr>
            <a:spLocks noGrp="1"/>
          </p:cNvSpPr>
          <p:nvPr>
            <p:ph idx="1"/>
          </p:nvPr>
        </p:nvSpPr>
        <p:spPr>
          <a:xfrm>
            <a:off x="609600" y="1828800"/>
            <a:ext cx="8229600" cy="2438400"/>
          </a:xfrm>
        </p:spPr>
        <p:txBody>
          <a:bodyPr>
            <a:normAutofit/>
          </a:bodyPr>
          <a:lstStyle/>
          <a:p>
            <a:pPr lvl="1"/>
            <a:r>
              <a:rPr lang="en-US" sz="1800" dirty="0" smtClean="0">
                <a:latin typeface="Times New Roman" pitchFamily="18" charset="0"/>
                <a:cs typeface="Times New Roman" pitchFamily="18" charset="0"/>
              </a:rPr>
              <a:t>The rewards are received </a:t>
            </a:r>
            <a:r>
              <a:rPr lang="en-US" sz="1800" dirty="0" smtClean="0">
                <a:latin typeface="Times New Roman" pitchFamily="18" charset="0"/>
                <a:cs typeface="Times New Roman" pitchFamily="18" charset="0"/>
              </a:rPr>
              <a:t>personally</a:t>
            </a:r>
            <a:endParaRPr lang="en-US" sz="1800" dirty="0" smtClean="0">
              <a:latin typeface="Times New Roman" pitchFamily="18" charset="0"/>
              <a:cs typeface="Times New Roman" pitchFamily="18" charset="0"/>
            </a:endParaRPr>
          </a:p>
          <a:p>
            <a:pPr lvl="1"/>
            <a:r>
              <a:rPr lang="en-US" sz="1800" dirty="0" smtClean="0">
                <a:latin typeface="Times New Roman" pitchFamily="18" charset="0"/>
                <a:cs typeface="Times New Roman" pitchFamily="18" charset="0"/>
              </a:rPr>
              <a:t>The level of the reward depends on the employee’s </a:t>
            </a:r>
            <a:r>
              <a:rPr lang="en-US" sz="1800" dirty="0" smtClean="0">
                <a:latin typeface="Times New Roman" pitchFamily="18" charset="0"/>
                <a:cs typeface="Times New Roman" pitchFamily="18" charset="0"/>
              </a:rPr>
              <a:t>efforts</a:t>
            </a:r>
            <a:endParaRPr lang="en-US" sz="1800" dirty="0" smtClean="0">
              <a:latin typeface="Times New Roman" pitchFamily="18" charset="0"/>
              <a:cs typeface="Times New Roman" pitchFamily="18" charset="0"/>
            </a:endParaRPr>
          </a:p>
          <a:p>
            <a:pPr lvl="1"/>
            <a:r>
              <a:rPr lang="en-US" sz="1800" dirty="0" smtClean="0">
                <a:latin typeface="Times New Roman" pitchFamily="18" charset="0"/>
                <a:cs typeface="Times New Roman" pitchFamily="18" charset="0"/>
              </a:rPr>
              <a:t>Incentives provided by the system encourages the employee’s to work </a:t>
            </a:r>
            <a:r>
              <a:rPr lang="en-US" sz="1800" dirty="0" smtClean="0">
                <a:latin typeface="Times New Roman" pitchFamily="18" charset="0"/>
                <a:cs typeface="Times New Roman" pitchFamily="18" charset="0"/>
              </a:rPr>
              <a:t>hard</a:t>
            </a:r>
            <a:endParaRPr lang="en-US" sz="1800" dirty="0">
              <a:latin typeface="Times New Roman" pitchFamily="18" charset="0"/>
              <a:cs typeface="Times New Roman" pitchFamily="18" charset="0"/>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3566357"/>
            <a:ext cx="3276600" cy="21705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1325562"/>
          </a:xfrm>
        </p:spPr>
        <p:txBody>
          <a:bodyPr>
            <a:normAutofit/>
          </a:bodyPr>
          <a:lstStyle/>
          <a:p>
            <a:pPr algn="ctr"/>
            <a:r>
              <a:rPr lang="en-US" sz="2800" b="1" dirty="0" smtClean="0">
                <a:latin typeface="Times New Roman" pitchFamily="18" charset="0"/>
                <a:cs typeface="Times New Roman" pitchFamily="18" charset="0"/>
              </a:rPr>
              <a:t>Recommendations for implementing the system </a:t>
            </a:r>
            <a:r>
              <a:rPr lang="en-US" dirty="0" smtClean="0"/>
              <a:t/>
            </a:r>
            <a:br>
              <a:rPr lang="en-US" dirty="0" smtClean="0"/>
            </a:br>
            <a:endParaRPr lang="en-US" dirty="0"/>
          </a:p>
        </p:txBody>
      </p:sp>
      <p:sp>
        <p:nvSpPr>
          <p:cNvPr id="3" name="Content Placeholder 2"/>
          <p:cNvSpPr>
            <a:spLocks noGrp="1"/>
          </p:cNvSpPr>
          <p:nvPr>
            <p:ph idx="1"/>
          </p:nvPr>
        </p:nvSpPr>
        <p:spPr>
          <a:xfrm>
            <a:off x="1200912" y="1600201"/>
            <a:ext cx="7315200" cy="2209799"/>
          </a:xfrm>
        </p:spPr>
        <p:txBody>
          <a:bodyPr/>
          <a:lstStyle/>
          <a:p>
            <a:r>
              <a:rPr lang="en-US" sz="2000" dirty="0" smtClean="0">
                <a:latin typeface="Times New Roman" pitchFamily="18" charset="0"/>
                <a:cs typeface="Times New Roman" pitchFamily="18" charset="0"/>
              </a:rPr>
              <a:t>Comparison of rewarding system of similar </a:t>
            </a:r>
            <a:r>
              <a:rPr lang="en-US" sz="2000" dirty="0" smtClean="0">
                <a:latin typeface="Times New Roman" pitchFamily="18" charset="0"/>
                <a:cs typeface="Times New Roman" pitchFamily="18" charset="0"/>
              </a:rPr>
              <a:t>organizations</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Consider </a:t>
            </a:r>
            <a:r>
              <a:rPr lang="en-US" sz="2000" dirty="0" smtClean="0">
                <a:latin typeface="Times New Roman" pitchFamily="18" charset="0"/>
                <a:cs typeface="Times New Roman" pitchFamily="18" charset="0"/>
              </a:rPr>
              <a:t>low </a:t>
            </a:r>
            <a:r>
              <a:rPr lang="en-US" sz="2000" dirty="0" smtClean="0">
                <a:latin typeface="Times New Roman" pitchFamily="18" charset="0"/>
                <a:cs typeface="Times New Roman" pitchFamily="18" charset="0"/>
              </a:rPr>
              <a:t>salaries to avoid unsustainable wage </a:t>
            </a:r>
            <a:r>
              <a:rPr lang="en-US" sz="2000" dirty="0" smtClean="0">
                <a:latin typeface="Times New Roman" pitchFamily="18" charset="0"/>
                <a:cs typeface="Times New Roman" pitchFamily="18" charset="0"/>
              </a:rPr>
              <a:t>bill</a:t>
            </a:r>
          </a:p>
          <a:p>
            <a:r>
              <a:rPr lang="en-US" sz="2000" dirty="0">
                <a:solidFill>
                  <a:schemeClr val="tx1"/>
                </a:solidFill>
                <a:latin typeface="Times New Roman" pitchFamily="18" charset="0"/>
                <a:cs typeface="Times New Roman" pitchFamily="18" charset="0"/>
              </a:rPr>
              <a:t>The wage bill should </a:t>
            </a:r>
            <a:r>
              <a:rPr lang="en-US" sz="2000" dirty="0" smtClean="0">
                <a:solidFill>
                  <a:schemeClr val="tx1"/>
                </a:solidFill>
                <a:latin typeface="Times New Roman" pitchFamily="18" charset="0"/>
                <a:cs typeface="Times New Roman" pitchFamily="18" charset="0"/>
              </a:rPr>
              <a:t>be considered in contingent plan</a:t>
            </a:r>
            <a:endParaRPr lang="en-US" sz="2000" dirty="0" smtClean="0">
              <a:latin typeface="Times New Roman" pitchFamily="18" charset="0"/>
              <a:cs typeface="Times New Roman" pitchFamily="18" charset="0"/>
            </a:endParaRP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itchFamily="18" charset="0"/>
                <a:cs typeface="Times New Roman" pitchFamily="18" charset="0"/>
              </a:rPr>
              <a:t>Any other labor relations issues</a:t>
            </a:r>
            <a:r>
              <a:rPr lang="en-US" dirty="0" smtClean="0"/>
              <a:t/>
            </a:r>
            <a:br>
              <a:rPr lang="en-US" dirty="0" smtClean="0"/>
            </a:br>
            <a:endParaRPr lang="en-US" dirty="0"/>
          </a:p>
        </p:txBody>
      </p:sp>
      <p:sp>
        <p:nvSpPr>
          <p:cNvPr id="3" name="Content Placeholder 2"/>
          <p:cNvSpPr>
            <a:spLocks noGrp="1"/>
          </p:cNvSpPr>
          <p:nvPr>
            <p:ph idx="1"/>
          </p:nvPr>
        </p:nvSpPr>
        <p:spPr>
          <a:xfrm>
            <a:off x="1524000" y="1898904"/>
            <a:ext cx="6591985" cy="2286000"/>
          </a:xfrm>
        </p:spPr>
        <p:txBody>
          <a:bodyPr>
            <a:normAutofit/>
          </a:bodyPr>
          <a:lstStyle/>
          <a:p>
            <a:r>
              <a:rPr lang="en-US" sz="2000" dirty="0" smtClean="0">
                <a:latin typeface="Times New Roman" pitchFamily="18" charset="0"/>
                <a:cs typeface="Times New Roman" pitchFamily="18" charset="0"/>
              </a:rPr>
              <a:t>There are other labor issues which affect </a:t>
            </a:r>
            <a:r>
              <a:rPr lang="en-US" sz="2000" dirty="0" smtClean="0">
                <a:latin typeface="Times New Roman" pitchFamily="18" charset="0"/>
                <a:cs typeface="Times New Roman" pitchFamily="18" charset="0"/>
              </a:rPr>
              <a:t>performance</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Performance management is essential part of rewarding </a:t>
            </a:r>
            <a:r>
              <a:rPr lang="en-US" sz="2000" dirty="0" smtClean="0">
                <a:latin typeface="Times New Roman" pitchFamily="18" charset="0"/>
                <a:cs typeface="Times New Roman" pitchFamily="18" charset="0"/>
              </a:rPr>
              <a:t>process</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Employee coaching helps to better </a:t>
            </a:r>
            <a:r>
              <a:rPr lang="en-US" sz="2000" dirty="0" smtClean="0">
                <a:latin typeface="Times New Roman" pitchFamily="18" charset="0"/>
                <a:cs typeface="Times New Roman" pitchFamily="18" charset="0"/>
              </a:rPr>
              <a:t>performance</a:t>
            </a:r>
            <a:endParaRPr lang="en-US" sz="20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itchFamily="18" charset="0"/>
                <a:cs typeface="Times New Roman" pitchFamily="18" charset="0"/>
              </a:rPr>
              <a:t>Conclusion</a:t>
            </a:r>
            <a:r>
              <a:rPr lang="en-US" dirty="0" smtClean="0"/>
              <a:t/>
            </a:r>
            <a:br>
              <a:rPr lang="en-US" dirty="0" smtClean="0"/>
            </a:br>
            <a:endParaRPr lang="en-US" dirty="0"/>
          </a:p>
        </p:txBody>
      </p:sp>
      <p:sp>
        <p:nvSpPr>
          <p:cNvPr id="3" name="Content Placeholder 2"/>
          <p:cNvSpPr>
            <a:spLocks noGrp="1"/>
          </p:cNvSpPr>
          <p:nvPr>
            <p:ph idx="1"/>
          </p:nvPr>
        </p:nvSpPr>
        <p:spPr>
          <a:xfrm>
            <a:off x="1942415" y="2133600"/>
            <a:ext cx="6591985" cy="2209800"/>
          </a:xfrm>
        </p:spPr>
        <p:txBody>
          <a:bodyPr>
            <a:normAutofit/>
          </a:bodyPr>
          <a:lstStyle/>
          <a:p>
            <a:r>
              <a:rPr lang="en-US" sz="2000" dirty="0" smtClean="0">
                <a:latin typeface="Times New Roman" pitchFamily="18" charset="0"/>
                <a:cs typeface="Times New Roman" pitchFamily="18" charset="0"/>
              </a:rPr>
              <a:t>State of Georgia uses a complex management and rewarding </a:t>
            </a:r>
            <a:r>
              <a:rPr lang="en-US" sz="2000" dirty="0">
                <a:latin typeface="Times New Roman" pitchFamily="18" charset="0"/>
                <a:cs typeface="Times New Roman" pitchFamily="18" charset="0"/>
              </a:rPr>
              <a:t>system (Khan &amp; Afzal, 2016)</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system is applied and implemented in different </a:t>
            </a:r>
            <a:r>
              <a:rPr lang="en-US" sz="2000" dirty="0" smtClean="0">
                <a:latin typeface="Times New Roman" pitchFamily="18" charset="0"/>
                <a:cs typeface="Times New Roman" pitchFamily="18" charset="0"/>
              </a:rPr>
              <a:t>phases</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20300" y="243110"/>
            <a:ext cx="6589199" cy="899890"/>
          </a:xfrm>
        </p:spPr>
        <p:txBody>
          <a:bodyPr/>
          <a:lstStyle/>
          <a:p>
            <a:pPr algn="ctr"/>
            <a:r>
              <a:rPr lang="en-US" sz="2800" b="1" dirty="0" smtClean="0">
                <a:latin typeface="Times New Roman" panose="02020603050405020304" pitchFamily="18" charset="0"/>
                <a:cs typeface="Times New Roman" panose="02020603050405020304" pitchFamily="18" charset="0"/>
              </a:rPr>
              <a:t>References</a:t>
            </a:r>
            <a:endParaRPr lang="en-US" sz="2800" b="1"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idx="1"/>
          </p:nvPr>
        </p:nvSpPr>
        <p:spPr>
          <a:xfrm>
            <a:off x="685800" y="1143000"/>
            <a:ext cx="8458200" cy="4985658"/>
          </a:xfrm>
        </p:spPr>
        <p:txBody>
          <a:bodyPr>
            <a:normAutofit fontScale="25000" lnSpcReduction="20000"/>
          </a:bodyPr>
          <a:lstStyle/>
          <a:p>
            <a:pPr marL="0" indent="0">
              <a:buNone/>
            </a:pPr>
            <a:r>
              <a:rPr lang="en-US" sz="8000" dirty="0">
                <a:solidFill>
                  <a:schemeClr val="tx1"/>
                </a:solidFill>
                <a:latin typeface="Times New Roman" panose="02020603050405020304" pitchFamily="18" charset="0"/>
                <a:cs typeface="Times New Roman" panose="02020603050405020304" pitchFamily="18" charset="0"/>
              </a:rPr>
              <a:t>Duke University Health System. </a:t>
            </a:r>
            <a:r>
              <a:rPr lang="en-US" sz="8000" i="1" dirty="0">
                <a:solidFill>
                  <a:schemeClr val="tx1"/>
                </a:solidFill>
                <a:latin typeface="Times New Roman" panose="02020603050405020304" pitchFamily="18" charset="0"/>
                <a:cs typeface="Times New Roman" panose="02020603050405020304" pitchFamily="18" charset="0"/>
              </a:rPr>
              <a:t>Duke HR performance management process. </a:t>
            </a:r>
            <a:r>
              <a:rPr lang="en-US" sz="8000" dirty="0" smtClean="0">
                <a:solidFill>
                  <a:schemeClr val="tx1"/>
                </a:solidFill>
                <a:latin typeface="Times New Roman" panose="02020603050405020304" pitchFamily="18" charset="0"/>
                <a:cs typeface="Times New Roman" panose="02020603050405020304" pitchFamily="18" charset="0"/>
              </a:rPr>
              <a:t>Retrieved January </a:t>
            </a:r>
            <a:r>
              <a:rPr lang="en-US" sz="8000" dirty="0">
                <a:solidFill>
                  <a:schemeClr val="tx1"/>
                </a:solidFill>
                <a:latin typeface="Times New Roman" panose="02020603050405020304" pitchFamily="18" charset="0"/>
                <a:cs typeface="Times New Roman" panose="02020603050405020304" pitchFamily="18" charset="0"/>
              </a:rPr>
              <a:t>2, 2018, from https://hr.duke.edu/managers/performance-management / </a:t>
            </a:r>
            <a:r>
              <a:rPr lang="en-US" sz="8000" dirty="0" err="1">
                <a:solidFill>
                  <a:schemeClr val="tx1"/>
                </a:solidFill>
                <a:latin typeface="Times New Roman" panose="02020603050405020304" pitchFamily="18" charset="0"/>
                <a:cs typeface="Times New Roman" panose="02020603050405020304" pitchFamily="18" charset="0"/>
              </a:rPr>
              <a:t>duhs</a:t>
            </a:r>
            <a:r>
              <a:rPr lang="en-US" sz="8000" dirty="0">
                <a:solidFill>
                  <a:schemeClr val="tx1"/>
                </a:solidFill>
                <a:latin typeface="Times New Roman" panose="02020603050405020304" pitchFamily="18" charset="0"/>
                <a:cs typeface="Times New Roman" panose="02020603050405020304" pitchFamily="18" charset="0"/>
              </a:rPr>
              <a:t>/about-performance </a:t>
            </a:r>
          </a:p>
          <a:p>
            <a:pPr marL="0" indent="0">
              <a:buNone/>
            </a:pPr>
            <a:r>
              <a:rPr lang="en-US" sz="8000" dirty="0" err="1">
                <a:solidFill>
                  <a:schemeClr val="tx1"/>
                </a:solidFill>
                <a:latin typeface="Times New Roman" panose="02020603050405020304" pitchFamily="18" charset="0"/>
                <a:cs typeface="Times New Roman" panose="02020603050405020304" pitchFamily="18" charset="0"/>
              </a:rPr>
              <a:t>Gast</a:t>
            </a:r>
            <a:r>
              <a:rPr lang="en-US" sz="8000" dirty="0">
                <a:solidFill>
                  <a:schemeClr val="tx1"/>
                </a:solidFill>
                <a:latin typeface="Times New Roman" panose="02020603050405020304" pitchFamily="18" charset="0"/>
                <a:cs typeface="Times New Roman" panose="02020603050405020304" pitchFamily="18" charset="0"/>
              </a:rPr>
              <a:t>, I., </a:t>
            </a:r>
            <a:r>
              <a:rPr lang="en-US" sz="8000" dirty="0" err="1">
                <a:solidFill>
                  <a:schemeClr val="tx1"/>
                </a:solidFill>
                <a:latin typeface="Times New Roman" panose="02020603050405020304" pitchFamily="18" charset="0"/>
                <a:cs typeface="Times New Roman" panose="02020603050405020304" pitchFamily="18" charset="0"/>
              </a:rPr>
              <a:t>Schildkamp</a:t>
            </a:r>
            <a:r>
              <a:rPr lang="en-US" sz="8000" dirty="0">
                <a:solidFill>
                  <a:schemeClr val="tx1"/>
                </a:solidFill>
                <a:latin typeface="Times New Roman" panose="02020603050405020304" pitchFamily="18" charset="0"/>
                <a:cs typeface="Times New Roman" panose="02020603050405020304" pitchFamily="18" charset="0"/>
              </a:rPr>
              <a:t>, K., &amp; van der Veen, J. T. (2017). </a:t>
            </a:r>
            <a:r>
              <a:rPr lang="en-US" sz="8000" i="1" dirty="0">
                <a:solidFill>
                  <a:schemeClr val="tx1"/>
                </a:solidFill>
                <a:latin typeface="Times New Roman" panose="02020603050405020304" pitchFamily="18" charset="0"/>
                <a:cs typeface="Times New Roman" panose="02020603050405020304" pitchFamily="18" charset="0"/>
              </a:rPr>
              <a:t>Team-based </a:t>
            </a:r>
            <a:r>
              <a:rPr lang="en-US" sz="8000" i="1" dirty="0" err="1" smtClean="0">
                <a:solidFill>
                  <a:schemeClr val="tx1"/>
                </a:solidFill>
                <a:latin typeface="Times New Roman" panose="02020603050405020304" pitchFamily="18" charset="0"/>
                <a:cs typeface="Times New Roman" panose="02020603050405020304" pitchFamily="18" charset="0"/>
              </a:rPr>
              <a:t>professionaldevelopment</a:t>
            </a:r>
            <a:r>
              <a:rPr lang="en-US" sz="8000" i="1" dirty="0" smtClean="0">
                <a:solidFill>
                  <a:schemeClr val="tx1"/>
                </a:solidFill>
                <a:latin typeface="Times New Roman" panose="02020603050405020304" pitchFamily="18" charset="0"/>
                <a:cs typeface="Times New Roman" panose="02020603050405020304" pitchFamily="18" charset="0"/>
              </a:rPr>
              <a:t> </a:t>
            </a:r>
            <a:r>
              <a:rPr lang="en-US" sz="8000" i="1" dirty="0">
                <a:solidFill>
                  <a:schemeClr val="tx1"/>
                </a:solidFill>
                <a:latin typeface="Times New Roman" panose="02020603050405020304" pitchFamily="18" charset="0"/>
                <a:cs typeface="Times New Roman" panose="02020603050405020304" pitchFamily="18" charset="0"/>
              </a:rPr>
              <a:t>interventions in higher education: A systematic review</a:t>
            </a:r>
            <a:r>
              <a:rPr lang="en-US" sz="8000" dirty="0">
                <a:solidFill>
                  <a:schemeClr val="tx1"/>
                </a:solidFill>
                <a:latin typeface="Times New Roman" panose="02020603050405020304" pitchFamily="18" charset="0"/>
                <a:cs typeface="Times New Roman" panose="02020603050405020304" pitchFamily="18" charset="0"/>
              </a:rPr>
              <a:t>. Review </a:t>
            </a:r>
            <a:r>
              <a:rPr lang="en-US" sz="8000" dirty="0" smtClean="0">
                <a:solidFill>
                  <a:schemeClr val="tx1"/>
                </a:solidFill>
                <a:latin typeface="Times New Roman" panose="02020603050405020304" pitchFamily="18" charset="0"/>
                <a:cs typeface="Times New Roman" panose="02020603050405020304" pitchFamily="18" charset="0"/>
              </a:rPr>
              <a:t>of educational </a:t>
            </a:r>
            <a:r>
              <a:rPr lang="en-US" sz="8000" dirty="0">
                <a:solidFill>
                  <a:schemeClr val="tx1"/>
                </a:solidFill>
                <a:latin typeface="Times New Roman" panose="02020603050405020304" pitchFamily="18" charset="0"/>
                <a:cs typeface="Times New Roman" panose="02020603050405020304" pitchFamily="18" charset="0"/>
              </a:rPr>
              <a:t>research, 87(4), 736-767.</a:t>
            </a:r>
          </a:p>
          <a:p>
            <a:pPr marL="0" indent="0">
              <a:buNone/>
            </a:pPr>
            <a:r>
              <a:rPr lang="en-US" sz="8000" dirty="0" err="1">
                <a:solidFill>
                  <a:schemeClr val="tx1"/>
                </a:solidFill>
                <a:latin typeface="Times New Roman" panose="02020603050405020304" pitchFamily="18" charset="0"/>
                <a:cs typeface="Times New Roman" panose="02020603050405020304" pitchFamily="18" charset="0"/>
              </a:rPr>
              <a:t>Iftekhar</a:t>
            </a:r>
            <a:r>
              <a:rPr lang="en-US" sz="8000" dirty="0">
                <a:solidFill>
                  <a:schemeClr val="tx1"/>
                </a:solidFill>
                <a:latin typeface="Times New Roman" panose="02020603050405020304" pitchFamily="18" charset="0"/>
                <a:cs typeface="Times New Roman" panose="02020603050405020304" pitchFamily="18" charset="0"/>
              </a:rPr>
              <a:t>, S. M., (2020). Individual and team based rewards: preference and impact on employee performance.</a:t>
            </a:r>
          </a:p>
          <a:p>
            <a:pPr marL="0" indent="0">
              <a:buNone/>
            </a:pPr>
            <a:r>
              <a:rPr lang="en-US" sz="8000" dirty="0">
                <a:solidFill>
                  <a:schemeClr val="tx1"/>
                </a:solidFill>
                <a:latin typeface="Times New Roman" panose="02020603050405020304" pitchFamily="18" charset="0"/>
                <a:cs typeface="Times New Roman" panose="02020603050405020304" pitchFamily="18" charset="0"/>
              </a:rPr>
              <a:t>Khan, H. G. A., &amp; Afzal, M. (2016). </a:t>
            </a:r>
            <a:r>
              <a:rPr lang="en-US" sz="8000" i="1" dirty="0">
                <a:solidFill>
                  <a:schemeClr val="tx1"/>
                </a:solidFill>
                <a:latin typeface="Times New Roman" panose="02020603050405020304" pitchFamily="18" charset="0"/>
                <a:cs typeface="Times New Roman" panose="02020603050405020304" pitchFamily="18" charset="0"/>
              </a:rPr>
              <a:t>The Effect of Reward </a:t>
            </a:r>
            <a:r>
              <a:rPr lang="en-US" sz="8000" i="1" dirty="0" smtClean="0">
                <a:solidFill>
                  <a:schemeClr val="tx1"/>
                </a:solidFill>
                <a:latin typeface="Times New Roman" panose="02020603050405020304" pitchFamily="18" charset="0"/>
                <a:cs typeface="Times New Roman" panose="02020603050405020304" pitchFamily="18" charset="0"/>
              </a:rPr>
              <a:t>Systems, Organizational </a:t>
            </a:r>
            <a:r>
              <a:rPr lang="en-US" sz="8000" i="1" dirty="0">
                <a:solidFill>
                  <a:schemeClr val="tx1"/>
                </a:solidFill>
                <a:latin typeface="Times New Roman" panose="02020603050405020304" pitchFamily="18" charset="0"/>
                <a:cs typeface="Times New Roman" panose="02020603050405020304" pitchFamily="18" charset="0"/>
              </a:rPr>
              <a:t>Commitment and Experience on Job Satisfaction with respect </a:t>
            </a:r>
            <a:r>
              <a:rPr lang="en-US" sz="8000" i="1" dirty="0" smtClean="0">
                <a:solidFill>
                  <a:schemeClr val="tx1"/>
                </a:solidFill>
                <a:latin typeface="Times New Roman" panose="02020603050405020304" pitchFamily="18" charset="0"/>
                <a:cs typeface="Times New Roman" panose="02020603050405020304" pitchFamily="18" charset="0"/>
              </a:rPr>
              <a:t>to Employee's </a:t>
            </a:r>
            <a:r>
              <a:rPr lang="en-US" sz="8000" i="1" dirty="0">
                <a:solidFill>
                  <a:schemeClr val="tx1"/>
                </a:solidFill>
                <a:latin typeface="Times New Roman" panose="02020603050405020304" pitchFamily="18" charset="0"/>
                <a:cs typeface="Times New Roman" panose="02020603050405020304" pitchFamily="18" charset="0"/>
              </a:rPr>
              <a:t>Perceived Performance.</a:t>
            </a:r>
            <a:r>
              <a:rPr lang="en-US" sz="8000" dirty="0">
                <a:solidFill>
                  <a:schemeClr val="tx1"/>
                </a:solidFill>
                <a:latin typeface="Times New Roman" panose="02020603050405020304" pitchFamily="18" charset="0"/>
                <a:cs typeface="Times New Roman" panose="02020603050405020304" pitchFamily="18" charset="0"/>
              </a:rPr>
              <a:t> NUML International Journal of Business </a:t>
            </a:r>
            <a:r>
              <a:rPr lang="en-US" sz="8000" dirty="0" smtClean="0">
                <a:solidFill>
                  <a:schemeClr val="tx1"/>
                </a:solidFill>
                <a:latin typeface="Times New Roman" panose="02020603050405020304" pitchFamily="18" charset="0"/>
                <a:cs typeface="Times New Roman" panose="02020603050405020304" pitchFamily="18" charset="0"/>
              </a:rPr>
              <a:t>&amp; Management</a:t>
            </a:r>
            <a:r>
              <a:rPr lang="en-US" sz="8000" dirty="0">
                <a:solidFill>
                  <a:schemeClr val="tx1"/>
                </a:solidFill>
                <a:latin typeface="Times New Roman" panose="02020603050405020304" pitchFamily="18" charset="0"/>
                <a:cs typeface="Times New Roman" panose="02020603050405020304" pitchFamily="18" charset="0"/>
              </a:rPr>
              <a:t>, 11(2), 35-49.</a:t>
            </a:r>
          </a:p>
          <a:p>
            <a:pPr marL="0" indent="0">
              <a:buNone/>
            </a:pPr>
            <a:r>
              <a:rPr lang="en-US" sz="8000" dirty="0">
                <a:solidFill>
                  <a:schemeClr val="tx1"/>
                </a:solidFill>
                <a:latin typeface="Times New Roman" panose="02020603050405020304" pitchFamily="18" charset="0"/>
                <a:cs typeface="Times New Roman" panose="02020603050405020304" pitchFamily="18" charset="0"/>
              </a:rPr>
              <a:t>Reilly, R. R., &amp; </a:t>
            </a:r>
            <a:r>
              <a:rPr lang="en-US" sz="8000" dirty="0" err="1">
                <a:solidFill>
                  <a:schemeClr val="tx1"/>
                </a:solidFill>
                <a:latin typeface="Times New Roman" panose="02020603050405020304" pitchFamily="18" charset="0"/>
                <a:cs typeface="Times New Roman" panose="02020603050405020304" pitchFamily="18" charset="0"/>
              </a:rPr>
              <a:t>McGourty</a:t>
            </a:r>
            <a:r>
              <a:rPr lang="en-US" sz="8000" dirty="0">
                <a:solidFill>
                  <a:schemeClr val="tx1"/>
                </a:solidFill>
                <a:latin typeface="Times New Roman" panose="02020603050405020304" pitchFamily="18" charset="0"/>
                <a:cs typeface="Times New Roman" panose="02020603050405020304" pitchFamily="18" charset="0"/>
              </a:rPr>
              <a:t>, J. (1998). Performance appraisal in team settings. In J. W. </a:t>
            </a:r>
            <a:r>
              <a:rPr lang="en-US" sz="8000" dirty="0" err="1" smtClean="0">
                <a:solidFill>
                  <a:schemeClr val="tx1"/>
                </a:solidFill>
                <a:latin typeface="Times New Roman" panose="02020603050405020304" pitchFamily="18" charset="0"/>
                <a:cs typeface="Times New Roman" panose="02020603050405020304" pitchFamily="18" charset="0"/>
              </a:rPr>
              <a:t>Smither</a:t>
            </a:r>
            <a:r>
              <a:rPr lang="en-US" sz="8000" dirty="0" smtClean="0">
                <a:solidFill>
                  <a:schemeClr val="tx1"/>
                </a:solidFill>
                <a:latin typeface="Times New Roman" panose="02020603050405020304" pitchFamily="18" charset="0"/>
                <a:cs typeface="Times New Roman" panose="02020603050405020304" pitchFamily="18" charset="0"/>
              </a:rPr>
              <a:t> (Ed</a:t>
            </a:r>
            <a:r>
              <a:rPr lang="en-US" sz="8000" dirty="0">
                <a:solidFill>
                  <a:schemeClr val="tx1"/>
                </a:solidFill>
                <a:latin typeface="Times New Roman" panose="02020603050405020304" pitchFamily="18" charset="0"/>
                <a:cs typeface="Times New Roman" panose="02020603050405020304" pitchFamily="18" charset="0"/>
              </a:rPr>
              <a:t>.), </a:t>
            </a:r>
            <a:r>
              <a:rPr lang="en-US" sz="8000" i="1" dirty="0">
                <a:solidFill>
                  <a:schemeClr val="tx1"/>
                </a:solidFill>
                <a:latin typeface="Times New Roman" panose="02020603050405020304" pitchFamily="18" charset="0"/>
                <a:cs typeface="Times New Roman" panose="02020603050405020304" pitchFamily="18" charset="0"/>
              </a:rPr>
              <a:t>Performance appraisal: State of the art in practice </a:t>
            </a:r>
            <a:r>
              <a:rPr lang="en-US" sz="8000" dirty="0">
                <a:solidFill>
                  <a:schemeClr val="tx1"/>
                </a:solidFill>
                <a:latin typeface="Times New Roman" panose="02020603050405020304" pitchFamily="18" charset="0"/>
                <a:cs typeface="Times New Roman" panose="02020603050405020304" pitchFamily="18" charset="0"/>
              </a:rPr>
              <a:t>(pp. 245-277). San Francisco, </a:t>
            </a:r>
            <a:r>
              <a:rPr lang="en-US" sz="8000" dirty="0" smtClean="0">
                <a:solidFill>
                  <a:schemeClr val="tx1"/>
                </a:solidFill>
                <a:latin typeface="Times New Roman" panose="02020603050405020304" pitchFamily="18" charset="0"/>
                <a:cs typeface="Times New Roman" panose="02020603050405020304" pitchFamily="18" charset="0"/>
              </a:rPr>
              <a:t>CA: </a:t>
            </a:r>
            <a:r>
              <a:rPr lang="en-US" sz="8000" dirty="0" err="1" smtClean="0">
                <a:solidFill>
                  <a:schemeClr val="tx1"/>
                </a:solidFill>
                <a:latin typeface="Times New Roman" panose="02020603050405020304" pitchFamily="18" charset="0"/>
                <a:cs typeface="Times New Roman" panose="02020603050405020304" pitchFamily="18" charset="0"/>
              </a:rPr>
              <a:t>Jossey</a:t>
            </a:r>
            <a:r>
              <a:rPr lang="en-US" sz="8000" dirty="0" smtClean="0">
                <a:solidFill>
                  <a:schemeClr val="tx1"/>
                </a:solidFill>
                <a:latin typeface="Times New Roman" panose="02020603050405020304" pitchFamily="18" charset="0"/>
                <a:cs typeface="Times New Roman" panose="02020603050405020304" pitchFamily="18" charset="0"/>
              </a:rPr>
              <a:t>-Bass</a:t>
            </a:r>
            <a:r>
              <a:rPr lang="en-US" sz="8000" dirty="0">
                <a:solidFill>
                  <a:schemeClr val="tx1"/>
                </a:solidFill>
                <a:latin typeface="Times New Roman" panose="02020603050405020304" pitchFamily="18" charset="0"/>
                <a:cs typeface="Times New Roman" panose="02020603050405020304" pitchFamily="18" charset="0"/>
              </a:rPr>
              <a:t>.</a:t>
            </a:r>
          </a:p>
          <a:p>
            <a:pPr marL="0" indent="0">
              <a:buNone/>
            </a:pPr>
            <a:r>
              <a:rPr lang="en-US" sz="8000" dirty="0" err="1">
                <a:solidFill>
                  <a:schemeClr val="tx1"/>
                </a:solidFill>
                <a:latin typeface="Times New Roman" panose="02020603050405020304" pitchFamily="18" charset="0"/>
                <a:cs typeface="Times New Roman" panose="02020603050405020304" pitchFamily="18" charset="0"/>
              </a:rPr>
              <a:t>Taba</a:t>
            </a:r>
            <a:r>
              <a:rPr lang="en-US" sz="8000" dirty="0">
                <a:solidFill>
                  <a:schemeClr val="tx1"/>
                </a:solidFill>
                <a:latin typeface="Times New Roman" panose="02020603050405020304" pitchFamily="18" charset="0"/>
                <a:cs typeface="Times New Roman" panose="02020603050405020304" pitchFamily="18" charset="0"/>
              </a:rPr>
              <a:t>, M. I. (2018). </a:t>
            </a:r>
            <a:r>
              <a:rPr lang="en-US" sz="8000" i="1" dirty="0">
                <a:solidFill>
                  <a:schemeClr val="tx1"/>
                </a:solidFill>
                <a:latin typeface="Times New Roman" panose="02020603050405020304" pitchFamily="18" charset="0"/>
                <a:cs typeface="Times New Roman" panose="02020603050405020304" pitchFamily="18" charset="0"/>
              </a:rPr>
              <a:t>Mediating effect of work performance and </a:t>
            </a:r>
            <a:r>
              <a:rPr lang="en-US" sz="8000" i="1" dirty="0" smtClean="0">
                <a:solidFill>
                  <a:schemeClr val="tx1"/>
                </a:solidFill>
                <a:latin typeface="Times New Roman" panose="02020603050405020304" pitchFamily="18" charset="0"/>
                <a:cs typeface="Times New Roman" panose="02020603050405020304" pitchFamily="18" charset="0"/>
              </a:rPr>
              <a:t>organizational commitment </a:t>
            </a:r>
            <a:r>
              <a:rPr lang="en-US" sz="8000" i="1" dirty="0">
                <a:solidFill>
                  <a:schemeClr val="tx1"/>
                </a:solidFill>
                <a:latin typeface="Times New Roman" panose="02020603050405020304" pitchFamily="18" charset="0"/>
                <a:cs typeface="Times New Roman" panose="02020603050405020304" pitchFamily="18" charset="0"/>
              </a:rPr>
              <a:t>in the relationship between reward system and employees’ </a:t>
            </a:r>
            <a:r>
              <a:rPr lang="en-US" sz="8000" i="1" dirty="0" smtClean="0">
                <a:solidFill>
                  <a:schemeClr val="tx1"/>
                </a:solidFill>
                <a:latin typeface="Times New Roman" panose="02020603050405020304" pitchFamily="18" charset="0"/>
                <a:cs typeface="Times New Roman" panose="02020603050405020304" pitchFamily="18" charset="0"/>
              </a:rPr>
              <a:t>work satisfaction</a:t>
            </a:r>
            <a:r>
              <a:rPr lang="en-US" sz="8000" dirty="0">
                <a:solidFill>
                  <a:schemeClr val="tx1"/>
                </a:solidFill>
                <a:latin typeface="Times New Roman" panose="02020603050405020304" pitchFamily="18" charset="0"/>
                <a:cs typeface="Times New Roman" panose="02020603050405020304" pitchFamily="18" charset="0"/>
              </a:rPr>
              <a:t>. Journal of Management Development.</a:t>
            </a:r>
          </a:p>
          <a:p>
            <a:endParaRPr lang="en-US" dirty="0"/>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215</TotalTime>
  <Words>1582</Words>
  <Application>Microsoft Office PowerPoint</Application>
  <PresentationFormat>On-screen Show (4:3)</PresentationFormat>
  <Paragraphs>62</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Times New Roman</vt:lpstr>
      <vt:lpstr>Wingdings 3</vt:lpstr>
      <vt:lpstr>Wisp</vt:lpstr>
      <vt:lpstr>PowerPoint Presentation</vt:lpstr>
      <vt:lpstr>Introduction </vt:lpstr>
      <vt:lpstr>Importance of applying Team-based Reward system </vt:lpstr>
      <vt:lpstr>How would I revise the Georgia’s system to include team-based rewards? </vt:lpstr>
      <vt:lpstr>Anticipated challenges in including team based reward component </vt:lpstr>
      <vt:lpstr>Continuation… </vt:lpstr>
      <vt:lpstr>Effectiveness of the contingent pay plan </vt:lpstr>
      <vt:lpstr>Recommendations for implementing the system  </vt:lpstr>
      <vt:lpstr>Any other labor relations issues </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Team-Based Rewards Review</dc:title>
  <dc:creator>Kevin</dc:creator>
  <cp:lastModifiedBy>HP</cp:lastModifiedBy>
  <cp:revision>21</cp:revision>
  <dcterms:created xsi:type="dcterms:W3CDTF">2020-10-26T18:12:27Z</dcterms:created>
  <dcterms:modified xsi:type="dcterms:W3CDTF">2020-10-27T08:37:36Z</dcterms:modified>
</cp:coreProperties>
</file>